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56" r:id="rId2"/>
    <p:sldId id="257" r:id="rId3"/>
    <p:sldId id="259" r:id="rId4"/>
    <p:sldId id="261" r:id="rId5"/>
    <p:sldId id="263" r:id="rId6"/>
    <p:sldId id="264" r:id="rId7"/>
    <p:sldId id="265" r:id="rId8"/>
    <p:sldId id="262" r:id="rId9"/>
    <p:sldId id="267" r:id="rId10"/>
    <p:sldId id="268" r:id="rId11"/>
    <p:sldId id="269" r:id="rId12"/>
    <p:sldId id="270" r:id="rId13"/>
    <p:sldId id="272" r:id="rId14"/>
    <p:sldId id="273" r:id="rId15"/>
    <p:sldId id="276" r:id="rId16"/>
    <p:sldId id="278" r:id="rId17"/>
    <p:sldId id="280" r:id="rId18"/>
    <p:sldId id="281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744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hr-H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hr-H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C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erseus.tufts.edu/hopper/morph?l=quae&amp;la=la&amp;can=quae0&amp;prior=vidit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qdq.it/public/testo/testo/ordinata/of719146/query/a" TargetMode="External"/><Relationship Id="rId2" Type="http://schemas.openxmlformats.org/officeDocument/2006/relationships/hyperlink" Target="http://www.mqdq.it/public/testo/testo/ordinata/of725758/query/a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hr-HR" sz="2800" b="1" dirty="0" smtClean="0"/>
              <a:t/>
            </a:r>
            <a:br>
              <a:rPr lang="hr-HR" sz="2800" b="1" dirty="0" smtClean="0"/>
            </a:br>
            <a:r>
              <a:rPr lang="hr-HR" sz="2800" b="1" dirty="0" smtClean="0"/>
              <a:t>Novolatinska </a:t>
            </a:r>
            <a:r>
              <a:rPr lang="hr-HR" sz="2800" b="1" dirty="0" smtClean="0"/>
              <a:t>pjesnička poslanica u raljama života: </a:t>
            </a:r>
            <a:r>
              <a:rPr lang="hr-HR" sz="2800" dirty="0" smtClean="0"/>
              <a:t/>
            </a:r>
            <a:br>
              <a:rPr lang="hr-HR" sz="2800" dirty="0" smtClean="0"/>
            </a:br>
            <a:r>
              <a:rPr lang="hr-HR" sz="2800" b="1" i="1" dirty="0" smtClean="0"/>
              <a:t>Apparatus fontium </a:t>
            </a:r>
            <a:r>
              <a:rPr lang="hr-HR" sz="2800" b="1" dirty="0" smtClean="0"/>
              <a:t>uz stihovani epistolarij Pavla Rittera Vitezovića (1652-1713)</a:t>
            </a:r>
            <a:r>
              <a:rPr lang="hr-HR" sz="2800" dirty="0" smtClean="0"/>
              <a:t/>
            </a:r>
            <a:br>
              <a:rPr lang="hr-HR" sz="2800" dirty="0" smtClean="0"/>
            </a:br>
            <a:endParaRPr lang="hr-HR" sz="2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029200"/>
            <a:ext cx="6400800" cy="609600"/>
          </a:xfrm>
        </p:spPr>
        <p:txBody>
          <a:bodyPr>
            <a:normAutofit fontScale="62500" lnSpcReduction="20000"/>
          </a:bodyPr>
          <a:lstStyle/>
          <a:p>
            <a:pPr algn="r"/>
            <a:r>
              <a:rPr lang="hr-HR" dirty="0" smtClean="0"/>
              <a:t>Gorana Stepanić</a:t>
            </a:r>
          </a:p>
          <a:p>
            <a:pPr algn="r"/>
            <a:r>
              <a:rPr lang="hr-HR" sz="2600" dirty="0" smtClean="0"/>
              <a:t>Sveučilište Jurja Dobrile u Puli</a:t>
            </a:r>
            <a:endParaRPr lang="hr-HR" sz="2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533400"/>
          </a:xfrm>
        </p:spPr>
        <p:txBody>
          <a:bodyPr>
            <a:normAutofit/>
          </a:bodyPr>
          <a:lstStyle/>
          <a:p>
            <a:r>
              <a:rPr lang="hr-HR" sz="1600" dirty="0" smtClean="0"/>
              <a:t>Clausulae repetitae Ovidianae quae repetuntur etiam in epistolis Pauli Ritter (1652–1713) </a:t>
            </a:r>
            <a:r>
              <a:rPr lang="hr-HR" sz="1600" dirty="0" smtClean="0"/>
              <a:t>(2)</a:t>
            </a:r>
            <a:endParaRPr lang="hr-HR" sz="1600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205" y="914400"/>
            <a:ext cx="7857982" cy="556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ounded Rectangle 4"/>
          <p:cNvSpPr/>
          <p:nvPr/>
        </p:nvSpPr>
        <p:spPr>
          <a:xfrm>
            <a:off x="457200" y="1447800"/>
            <a:ext cx="7467600" cy="304800"/>
          </a:xfrm>
          <a:prstGeom prst="roundRect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6" name="Rounded Rectangular Callout 5"/>
          <p:cNvSpPr/>
          <p:nvPr/>
        </p:nvSpPr>
        <p:spPr>
          <a:xfrm>
            <a:off x="990600" y="3581400"/>
            <a:ext cx="7010400" cy="1146048"/>
          </a:xfrm>
          <a:prstGeom prst="wedgeRoundRectCallout">
            <a:avLst>
              <a:gd name="adj1" fmla="val -36213"/>
              <a:gd name="adj2" fmla="val -20901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19200" y="3733800"/>
            <a:ext cx="6477000" cy="90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905000"/>
            <a:ext cx="8003952" cy="39235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7175" y="381000"/>
            <a:ext cx="8886825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sz="1600" dirty="0" smtClean="0"/>
              <a:t>Clausulae duorum verborum Ovidianae, longissimae, quae occurrunt etiam in epistolis Ritteri Vitezović (1652–1713). Sunt litteris plus quam 14, et numero 15.</a:t>
            </a:r>
            <a:endParaRPr lang="hr-HR" sz="1600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0600" y="1295400"/>
            <a:ext cx="7957491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ight Arrow 4"/>
          <p:cNvSpPr/>
          <p:nvPr/>
        </p:nvSpPr>
        <p:spPr>
          <a:xfrm>
            <a:off x="304800" y="2286000"/>
            <a:ext cx="826008" cy="228600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6" name="Right Arrow 5"/>
          <p:cNvSpPr/>
          <p:nvPr/>
        </p:nvSpPr>
        <p:spPr>
          <a:xfrm>
            <a:off x="304800" y="5105400"/>
            <a:ext cx="826008" cy="228600"/>
          </a:xfrm>
          <a:prstGeom prst="rightArrow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7" name="Right Arrow 6"/>
          <p:cNvSpPr/>
          <p:nvPr/>
        </p:nvSpPr>
        <p:spPr>
          <a:xfrm>
            <a:off x="228600" y="3886200"/>
            <a:ext cx="826008" cy="228600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8" name="Right Arrow 7"/>
          <p:cNvSpPr/>
          <p:nvPr/>
        </p:nvSpPr>
        <p:spPr>
          <a:xfrm>
            <a:off x="304800" y="2590800"/>
            <a:ext cx="826008" cy="228600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9" name="Right Arrow 8"/>
          <p:cNvSpPr/>
          <p:nvPr/>
        </p:nvSpPr>
        <p:spPr>
          <a:xfrm>
            <a:off x="304800" y="5410200"/>
            <a:ext cx="826008" cy="228600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10" name="Right Arrow 9"/>
          <p:cNvSpPr/>
          <p:nvPr/>
        </p:nvSpPr>
        <p:spPr>
          <a:xfrm>
            <a:off x="304800" y="4800600"/>
            <a:ext cx="826008" cy="228600"/>
          </a:xfrm>
          <a:prstGeom prst="rightArrow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11" name="Right Arrow 10"/>
          <p:cNvSpPr/>
          <p:nvPr/>
        </p:nvSpPr>
        <p:spPr>
          <a:xfrm>
            <a:off x="304800" y="2895600"/>
            <a:ext cx="826008" cy="22860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12" name="Right Arrow 11"/>
          <p:cNvSpPr/>
          <p:nvPr/>
        </p:nvSpPr>
        <p:spPr>
          <a:xfrm>
            <a:off x="304800" y="6019800"/>
            <a:ext cx="826008" cy="228600"/>
          </a:xfrm>
          <a:prstGeom prst="rightArrow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13" name="Right Arrow 12"/>
          <p:cNvSpPr/>
          <p:nvPr/>
        </p:nvSpPr>
        <p:spPr>
          <a:xfrm>
            <a:off x="304800" y="4495800"/>
            <a:ext cx="826008" cy="228600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15" name="Right Arrow 14"/>
          <p:cNvSpPr/>
          <p:nvPr/>
        </p:nvSpPr>
        <p:spPr>
          <a:xfrm>
            <a:off x="304800" y="5715000"/>
            <a:ext cx="826008" cy="228600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hr-HR" sz="2000" dirty="0" smtClean="0"/>
              <a:t>Quàm bonus est! </a:t>
            </a:r>
            <a:r>
              <a:rPr lang="hr-HR" sz="2000" b="1" u="sng" dirty="0" smtClean="0"/>
              <a:t>luditve </a:t>
            </a:r>
            <a:r>
              <a:rPr lang="hr-HR" sz="2000" dirty="0" smtClean="0"/>
              <a:t>pius (ceu </a:t>
            </a:r>
            <a:r>
              <a:rPr lang="hr-HR" sz="2000" b="1" dirty="0" smtClean="0"/>
              <a:t>Naso </a:t>
            </a:r>
            <a:r>
              <a:rPr lang="hr-HR" sz="2000" dirty="0" smtClean="0"/>
              <a:t>putabat)</a:t>
            </a:r>
          </a:p>
          <a:p>
            <a:pPr>
              <a:buNone/>
            </a:pPr>
            <a:r>
              <a:rPr lang="hr-HR" sz="2000" dirty="0" smtClean="0"/>
              <a:t>	</a:t>
            </a:r>
            <a:r>
              <a:rPr lang="hr-HR" sz="2000" b="1" u="sng" dirty="0" smtClean="0"/>
              <a:t>Rebus in humanis</a:t>
            </a:r>
            <a:r>
              <a:rPr lang="hr-HR" sz="2000" dirty="0" smtClean="0"/>
              <a:t>, multa ferendo, </a:t>
            </a:r>
            <a:r>
              <a:rPr lang="hr-HR" sz="2000" b="1" dirty="0" smtClean="0"/>
              <a:t>Deus</a:t>
            </a:r>
            <a:r>
              <a:rPr lang="hr-HR" sz="2000" dirty="0" smtClean="0"/>
              <a:t>?</a:t>
            </a:r>
          </a:p>
          <a:p>
            <a:pPr>
              <a:buNone/>
            </a:pPr>
            <a:r>
              <a:rPr lang="hr-HR" sz="2000" dirty="0" smtClean="0"/>
              <a:t>Ludit is, atque hominum deliria ridet ab altis:</a:t>
            </a:r>
          </a:p>
          <a:p>
            <a:pPr>
              <a:buNone/>
            </a:pPr>
            <a:r>
              <a:rPr lang="hr-HR" sz="2000" dirty="0" smtClean="0"/>
              <a:t>	Noxia in invictum nec cadit ira Deum. (Ritt. VII, 54,17-20)</a:t>
            </a:r>
          </a:p>
          <a:p>
            <a:pPr>
              <a:buNone/>
            </a:pPr>
            <a:endParaRPr lang="hr-HR" sz="2000" dirty="0" smtClean="0"/>
          </a:p>
          <a:p>
            <a:pPr>
              <a:buNone/>
            </a:pPr>
            <a:r>
              <a:rPr lang="hr-HR" sz="2000" b="1" i="1" u="sng" dirty="0" smtClean="0"/>
              <a:t>Ludit</a:t>
            </a:r>
            <a:r>
              <a:rPr lang="hr-HR" sz="2000" b="1" i="1" dirty="0" smtClean="0"/>
              <a:t> </a:t>
            </a:r>
            <a:r>
              <a:rPr lang="hr-HR" sz="2000" b="1" i="1" u="sng" dirty="0" smtClean="0"/>
              <a:t>in humanis </a:t>
            </a:r>
            <a:r>
              <a:rPr lang="hr-HR" sz="2000" b="1" i="1" dirty="0" smtClean="0"/>
              <a:t>diuina potentia </a:t>
            </a:r>
            <a:r>
              <a:rPr lang="hr-HR" sz="2000" b="1" i="1" u="sng" dirty="0" smtClean="0"/>
              <a:t>rebus</a:t>
            </a:r>
            <a:r>
              <a:rPr lang="hr-HR" sz="2000" i="1" dirty="0" smtClean="0"/>
              <a:t>  </a:t>
            </a:r>
          </a:p>
          <a:p>
            <a:pPr>
              <a:buNone/>
            </a:pPr>
            <a:r>
              <a:rPr lang="hr-HR" sz="2000" i="1" dirty="0" smtClean="0"/>
              <a:t>	et certam praesens uix feret hora fidem</a:t>
            </a:r>
            <a:r>
              <a:rPr lang="hr-HR" sz="2000" dirty="0" smtClean="0"/>
              <a:t> </a:t>
            </a:r>
            <a:r>
              <a:rPr lang="hr-HR" sz="2000" i="1" dirty="0" smtClean="0"/>
              <a:t>.</a:t>
            </a:r>
            <a:r>
              <a:rPr lang="hr-HR" sz="2000" dirty="0" smtClean="0"/>
              <a:t> (</a:t>
            </a:r>
            <a:r>
              <a:rPr lang="hr-HR" sz="2000" i="1" dirty="0" smtClean="0"/>
              <a:t>Ov. Pont.</a:t>
            </a:r>
            <a:r>
              <a:rPr lang="hr-HR" sz="2000" dirty="0" smtClean="0"/>
              <a:t> 4. 3. 49-50)</a:t>
            </a:r>
            <a:endParaRPr lang="hr-HR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endParaRPr lang="hr-HR" sz="2600" i="1" dirty="0" smtClean="0"/>
          </a:p>
          <a:p>
            <a:pPr>
              <a:buNone/>
            </a:pPr>
            <a:endParaRPr lang="hr-HR" sz="2600" i="1" dirty="0" smtClean="0"/>
          </a:p>
          <a:p>
            <a:pPr>
              <a:buNone/>
            </a:pPr>
            <a:endParaRPr lang="hr-HR" sz="2600" i="1" dirty="0" smtClean="0"/>
          </a:p>
          <a:p>
            <a:pPr>
              <a:buNone/>
            </a:pPr>
            <a:r>
              <a:rPr lang="hr-HR" sz="2600" i="1" dirty="0" smtClean="0"/>
              <a:t>Ut sapiens Naso satis aptè dixerit olim: </a:t>
            </a:r>
          </a:p>
          <a:p>
            <a:pPr>
              <a:buNone/>
            </a:pPr>
            <a:r>
              <a:rPr lang="hr-HR" sz="2600" i="1" dirty="0" smtClean="0"/>
              <a:t>	</a:t>
            </a:r>
            <a:r>
              <a:rPr lang="hr-HR" sz="2600" b="1" i="1" dirty="0" smtClean="0"/>
              <a:t>Nominibus semper omen adesse solet</a:t>
            </a:r>
            <a:r>
              <a:rPr lang="hr-HR" sz="2600" i="1" dirty="0" smtClean="0"/>
              <a:t>.</a:t>
            </a:r>
            <a:r>
              <a:rPr lang="hr-HR" sz="2600" dirty="0" smtClean="0"/>
              <a:t> (Ritt. IV,86,9-10)</a:t>
            </a:r>
          </a:p>
          <a:p>
            <a:endParaRPr lang="hr-HR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hr-HR" sz="1800" b="1" i="1" dirty="0" smtClean="0"/>
              <a:t>Fragmenta poetarum veterorum recentiorumque, </a:t>
            </a:r>
            <a:r>
              <a:rPr lang="hr-HR" sz="1800" i="1" dirty="0" smtClean="0"/>
              <a:t>ponderosioribus metris,  </a:t>
            </a:r>
            <a:r>
              <a:rPr lang="hr-HR" sz="1800" b="1" i="1" dirty="0" smtClean="0"/>
              <a:t>cum laudi, tum vituperio inservituris</a:t>
            </a:r>
            <a:r>
              <a:rPr lang="hr-HR" sz="1800" i="1" dirty="0" smtClean="0"/>
              <a:t>, necnon intermixtis apophtegmatibus, axiomatibus .. sententiis ... </a:t>
            </a:r>
            <a:r>
              <a:rPr lang="hr-HR" sz="1800" b="1" i="1" dirty="0" smtClean="0"/>
              <a:t>per alphabeticos titulos in ordinem disposita</a:t>
            </a:r>
            <a:r>
              <a:rPr lang="hr-HR" sz="1800" i="1" dirty="0" smtClean="0"/>
              <a:t>, pro erudita legentium utilitate ... a Josepho Ernesto Barisien, Bohemo Pragensi ... </a:t>
            </a:r>
            <a:r>
              <a:rPr lang="hr-HR" sz="1800" dirty="0" smtClean="0"/>
              <a:t>Pragae, 1747.</a:t>
            </a:r>
            <a:endParaRPr lang="hr-HR" sz="1800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1880887" y="1600200"/>
            <a:ext cx="538222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ight Arrow 4"/>
          <p:cNvSpPr/>
          <p:nvPr/>
        </p:nvSpPr>
        <p:spPr>
          <a:xfrm>
            <a:off x="685800" y="4114800"/>
            <a:ext cx="978408" cy="228600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sz="1800" b="1" dirty="0" smtClean="0"/>
              <a:t>Epitomes delictorum, in quibus aperta, vel occulta invocatio daemonis </a:t>
            </a:r>
            <a:r>
              <a:rPr lang="hr-HR" sz="1800" b="1" dirty="0" smtClean="0"/>
              <a:t>intervenit, libri </a:t>
            </a:r>
            <a:r>
              <a:rPr lang="hr-HR" sz="1800" b="1" dirty="0" smtClean="0"/>
              <a:t>IV</a:t>
            </a:r>
            <a:r>
              <a:rPr lang="hr-HR" sz="1800" dirty="0" smtClean="0"/>
              <a:t>  </a:t>
            </a:r>
            <a:r>
              <a:rPr lang="hr-HR" sz="1800" dirty="0" smtClean="0"/>
              <a:t>... authore licenciato Don Francisco Torreblanca Villalpando (Sevilla, 1618)</a:t>
            </a:r>
            <a:endParaRPr lang="hr-HR" sz="1800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00200" y="1676400"/>
            <a:ext cx="5638800" cy="44569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ight Arrow 4"/>
          <p:cNvSpPr/>
          <p:nvPr/>
        </p:nvSpPr>
        <p:spPr>
          <a:xfrm>
            <a:off x="609600" y="5715000"/>
            <a:ext cx="978408" cy="228600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r-HR" sz="1800" dirty="0" smtClean="0"/>
              <a:t>Disquisitio historico-politica de regno Hungariae  ... quam publicae et amicabili censurae aubjicit author Martinus </a:t>
            </a:r>
            <a:r>
              <a:rPr lang="de-DE" sz="1800" dirty="0" smtClean="0"/>
              <a:t>S</a:t>
            </a:r>
            <a:r>
              <a:rPr lang="hr-HR" sz="1800" dirty="0" smtClean="0"/>
              <a:t>ch</a:t>
            </a:r>
            <a:r>
              <a:rPr lang="de-DE" sz="1800" dirty="0" smtClean="0"/>
              <a:t>ödel</a:t>
            </a:r>
            <a:r>
              <a:rPr lang="hr-HR" sz="1800" dirty="0" smtClean="0"/>
              <a:t>, Posonio-Hungarus  (Strasbourg, 1629)</a:t>
            </a:r>
            <a:endParaRPr lang="hr-HR" sz="1800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8200" y="1676400"/>
            <a:ext cx="6553200" cy="39489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ight Arrow 4"/>
          <p:cNvSpPr/>
          <p:nvPr/>
        </p:nvSpPr>
        <p:spPr>
          <a:xfrm>
            <a:off x="228600" y="4800600"/>
            <a:ext cx="978408" cy="228600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duotone>
              <a:prstClr val="black"/>
              <a:srgbClr val="D9C3A5">
                <a:tint val="50000"/>
                <a:satMod val="180000"/>
              </a:srgbClr>
            </a:duotone>
          </a:blip>
          <a:srcRect/>
          <a:stretch>
            <a:fillRect/>
          </a:stretch>
        </p:blipFill>
        <p:spPr bwMode="auto">
          <a:xfrm>
            <a:off x="228600" y="-191664"/>
            <a:ext cx="9522998" cy="7049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2" descr="C:\Users\Gorana\Documents\Gorana\kongresi, konferencije i casopisi\IANLS 2015\IANLS 2015 radno\giphy.gif"/>
          <p:cNvPicPr>
            <a:picLocks noChangeAspect="1" noChangeArrowheads="1" noCrop="1"/>
          </p:cNvPicPr>
          <p:nvPr/>
        </p:nvPicPr>
        <p:blipFill>
          <a:blip r:embed="rId3" cstate="print">
            <a:lum bright="-12000" contrast="19000"/>
          </a:blip>
          <a:stretch>
            <a:fillRect/>
          </a:stretch>
        </p:blipFill>
        <p:spPr bwMode="auto">
          <a:xfrm>
            <a:off x="0" y="-152400"/>
            <a:ext cx="9753600" cy="735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i="1" dirty="0" smtClean="0"/>
              <a:t> </a:t>
            </a:r>
            <a:endParaRPr lang="hr-HR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6689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hr-HR" sz="2000" b="1" i="1" u="sng" dirty="0"/>
              <a:t>Virgo, mone, si</a:t>
            </a:r>
            <a:r>
              <a:rPr lang="hr-HR" sz="2000" b="1" i="1" dirty="0"/>
              <a:t> </a:t>
            </a:r>
            <a:r>
              <a:rPr lang="hr-HR" sz="2000" i="1" dirty="0"/>
              <a:t>dicendi </a:t>
            </a:r>
            <a:r>
              <a:rPr lang="hr-HR" sz="2000" b="1" i="1" u="sng" dirty="0"/>
              <a:t>mihi</a:t>
            </a:r>
            <a:r>
              <a:rPr lang="hr-HR" sz="2000" b="1" i="1" dirty="0"/>
              <a:t> </a:t>
            </a:r>
            <a:r>
              <a:rPr lang="hr-HR" sz="2000" i="1" dirty="0"/>
              <a:t>copia veri</a:t>
            </a:r>
            <a:endParaRPr lang="hr-HR" sz="2000" dirty="0"/>
          </a:p>
          <a:p>
            <a:pPr>
              <a:buNone/>
            </a:pPr>
            <a:r>
              <a:rPr lang="hr-HR" sz="2000" i="1" dirty="0"/>
              <a:t>Illimi de fonte fluit, </a:t>
            </a:r>
            <a:r>
              <a:rPr lang="hr-HR" sz="2000" b="1" i="1" u="sng" dirty="0"/>
              <a:t>si laurea dignâ</a:t>
            </a:r>
            <a:endParaRPr lang="hr-HR" sz="2000" b="1" dirty="0"/>
          </a:p>
          <a:p>
            <a:pPr>
              <a:buNone/>
            </a:pPr>
            <a:r>
              <a:rPr lang="hr-HR" sz="2000" b="1" i="1" u="sng" dirty="0"/>
              <a:t>Fronte viret</a:t>
            </a:r>
            <a:r>
              <a:rPr lang="hr-HR" sz="2000" i="1" dirty="0"/>
              <a:t>; Cirrhaeus eris </a:t>
            </a:r>
            <a:r>
              <a:rPr lang="hr-HR" sz="2000" b="1" i="1" u="sng" dirty="0"/>
              <a:t>cui maior apertus</a:t>
            </a:r>
            <a:endParaRPr lang="hr-HR" sz="2000" b="1" dirty="0"/>
          </a:p>
          <a:p>
            <a:pPr>
              <a:buNone/>
            </a:pPr>
            <a:r>
              <a:rPr lang="hr-HR" sz="2000" b="1" i="1" u="sng" dirty="0"/>
              <a:t>Fama </a:t>
            </a:r>
            <a:r>
              <a:rPr lang="hr-HR" sz="2000" i="1" dirty="0"/>
              <a:t>latex, praesente tuo si Numine rebus</a:t>
            </a:r>
            <a:endParaRPr lang="hr-HR" sz="2000" dirty="0"/>
          </a:p>
          <a:p>
            <a:pPr>
              <a:buNone/>
            </a:pPr>
            <a:r>
              <a:rPr lang="hr-HR" sz="2000" i="1" dirty="0"/>
              <a:t>Consona Pimplaeo vox purior exeat antro,</a:t>
            </a:r>
            <a:endParaRPr lang="hr-HR" sz="2000" dirty="0"/>
          </a:p>
          <a:p>
            <a:pPr>
              <a:buNone/>
            </a:pPr>
            <a:r>
              <a:rPr lang="hr-HR" sz="2000" i="1" dirty="0"/>
              <a:t>Laeta adsis caleatque mei tibi gratia plectri!		</a:t>
            </a:r>
            <a:r>
              <a:rPr lang="hr-HR" sz="2000" dirty="0" smtClean="0"/>
              <a:t>(Vicich, </a:t>
            </a:r>
            <a:r>
              <a:rPr lang="hr-HR" sz="2000" i="1" dirty="0" smtClean="0"/>
              <a:t>Jesseis </a:t>
            </a:r>
            <a:r>
              <a:rPr lang="hr-HR" sz="2000" dirty="0" smtClean="0"/>
              <a:t>I,20-25)</a:t>
            </a:r>
          </a:p>
          <a:p>
            <a:pPr>
              <a:buNone/>
            </a:pPr>
            <a:endParaRPr lang="hr-HR" sz="1800" dirty="0"/>
          </a:p>
          <a:p>
            <a:pPr>
              <a:buNone/>
            </a:pPr>
            <a:endParaRPr lang="hr-HR" sz="1800" dirty="0" smtClean="0"/>
          </a:p>
          <a:p>
            <a:pPr>
              <a:buNone/>
            </a:pPr>
            <a:endParaRPr lang="hr-HR" sz="1800" dirty="0"/>
          </a:p>
          <a:p>
            <a:pPr>
              <a:buNone/>
            </a:pPr>
            <a:r>
              <a:rPr lang="hr-HR" sz="2000" b="1" i="1" u="sng" dirty="0"/>
              <a:t>Phoebe, mone, si</a:t>
            </a:r>
            <a:r>
              <a:rPr lang="hr-HR" sz="2000" b="1" i="1" dirty="0"/>
              <a:t> </a:t>
            </a:r>
            <a:r>
              <a:rPr lang="hr-HR" sz="2000" i="1" dirty="0"/>
              <a:t>Cumaeae </a:t>
            </a:r>
            <a:r>
              <a:rPr lang="hr-HR" sz="2000" b="1" i="1" u="sng" dirty="0"/>
              <a:t>mihi</a:t>
            </a:r>
            <a:r>
              <a:rPr lang="hr-HR" sz="2000" b="1" i="1" dirty="0"/>
              <a:t> </a:t>
            </a:r>
            <a:r>
              <a:rPr lang="hr-HR" sz="2000" i="1" dirty="0"/>
              <a:t>conscia uatis</a:t>
            </a:r>
            <a:endParaRPr lang="hr-HR" sz="2000" dirty="0"/>
          </a:p>
          <a:p>
            <a:pPr>
              <a:buNone/>
            </a:pPr>
            <a:r>
              <a:rPr lang="hr-HR" sz="2000" i="1" dirty="0"/>
              <a:t>stat casta cortina domo, </a:t>
            </a:r>
            <a:r>
              <a:rPr lang="hr-HR" sz="2000" b="1" i="1" u="sng" dirty="0"/>
              <a:t>si laurea digna</a:t>
            </a:r>
            <a:endParaRPr lang="hr-HR" sz="2000" b="1" dirty="0"/>
          </a:p>
          <a:p>
            <a:pPr>
              <a:buNone/>
            </a:pPr>
            <a:r>
              <a:rPr lang="hr-HR" sz="2000" b="1" i="1" u="sng" dirty="0"/>
              <a:t>fronte uiret</a:t>
            </a:r>
            <a:r>
              <a:rPr lang="hr-HR" sz="2000" b="1" i="1" dirty="0"/>
              <a:t>.</a:t>
            </a:r>
            <a:r>
              <a:rPr lang="hr-HR" sz="2000" i="1" dirty="0"/>
              <a:t> tuque o pelagi </a:t>
            </a:r>
            <a:r>
              <a:rPr lang="hr-HR" sz="2000" b="1" i="1" u="sng" dirty="0"/>
              <a:t>cui maior aperti</a:t>
            </a:r>
            <a:endParaRPr lang="hr-HR" sz="2000" b="1" dirty="0"/>
          </a:p>
          <a:p>
            <a:pPr>
              <a:buNone/>
            </a:pPr>
            <a:r>
              <a:rPr lang="hr-HR" sz="2000" b="1" i="1" u="sng" dirty="0"/>
              <a:t>fama,</a:t>
            </a:r>
            <a:r>
              <a:rPr lang="hr-HR" sz="2000" i="1" dirty="0"/>
              <a:t> Caledonius postquam tua carbasa uexit 	</a:t>
            </a:r>
            <a:r>
              <a:rPr lang="hr-HR" sz="2000" dirty="0"/>
              <a:t>(Val. Fl. </a:t>
            </a:r>
            <a:r>
              <a:rPr lang="hr-HR" sz="2000" i="1" dirty="0"/>
              <a:t>Arg. </a:t>
            </a:r>
            <a:r>
              <a:rPr lang="hr-HR" sz="2000" dirty="0"/>
              <a:t>1, 5-8)</a:t>
            </a:r>
          </a:p>
          <a:p>
            <a:pPr>
              <a:buNone/>
            </a:pPr>
            <a:endParaRPr lang="hr-HR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000"/>
            <a:ext cx="8229600" cy="5745163"/>
          </a:xfrm>
        </p:spPr>
        <p:txBody>
          <a:bodyPr>
            <a:normAutofit/>
          </a:bodyPr>
          <a:lstStyle/>
          <a:p>
            <a:pPr marL="1262063" indent="-274638">
              <a:buNone/>
            </a:pPr>
            <a:endParaRPr lang="hr-HR" sz="2200" i="1" dirty="0" smtClean="0"/>
          </a:p>
          <a:p>
            <a:pPr marL="1262063" indent="-274638">
              <a:buNone/>
            </a:pPr>
            <a:endParaRPr lang="hr-HR" sz="2200" i="1" dirty="0"/>
          </a:p>
          <a:p>
            <a:pPr marL="1262063" indent="-274638">
              <a:buNone/>
            </a:pPr>
            <a:endParaRPr lang="hr-HR" sz="2200" i="1" dirty="0" smtClean="0"/>
          </a:p>
          <a:p>
            <a:pPr marL="1262063" indent="-274638">
              <a:buNone/>
            </a:pPr>
            <a:r>
              <a:rPr lang="hr-HR" sz="2200" i="1" dirty="0" smtClean="0"/>
              <a:t>Nonacris </a:t>
            </a:r>
            <a:r>
              <a:rPr lang="hr-HR" sz="2200" i="1" dirty="0"/>
              <a:t>ursinos odio Iunonis acerbae</a:t>
            </a:r>
            <a:endParaRPr lang="hr-HR" sz="2200" dirty="0"/>
          </a:p>
          <a:p>
            <a:pPr marL="1262063" indent="-274638">
              <a:buNone/>
            </a:pPr>
            <a:r>
              <a:rPr lang="hr-HR" sz="2200" i="1" dirty="0"/>
              <a:t>Conversa in rictus, eademque </a:t>
            </a:r>
            <a:r>
              <a:rPr lang="hr-HR" sz="2200" b="1" i="1" u="sng" dirty="0"/>
              <a:t>ubi circulus axi</a:t>
            </a:r>
            <a:endParaRPr lang="hr-HR" sz="2200" b="1" dirty="0"/>
          </a:p>
          <a:p>
            <a:pPr marL="1262063" indent="-274638">
              <a:buNone/>
            </a:pPr>
            <a:r>
              <a:rPr lang="hr-HR" sz="2200" b="1" i="1" u="sng" dirty="0"/>
              <a:t>Ultimus extremo</a:t>
            </a:r>
            <a:r>
              <a:rPr lang="hr-HR" sz="2200" i="1" dirty="0"/>
              <a:t> sphaeraque </a:t>
            </a:r>
            <a:r>
              <a:rPr lang="hr-HR" sz="2200" b="1" i="1" u="sng" dirty="0"/>
              <a:t>brevissimus </a:t>
            </a:r>
            <a:r>
              <a:rPr lang="hr-HR" sz="2200" i="1" dirty="0"/>
              <a:t>instat, </a:t>
            </a:r>
            <a:endParaRPr lang="hr-HR" sz="2200" dirty="0"/>
          </a:p>
          <a:p>
            <a:pPr marL="1262063" indent="-274638">
              <a:buNone/>
            </a:pPr>
            <a:r>
              <a:rPr lang="hr-HR" sz="2200" i="1" dirty="0"/>
              <a:t>Fulget Hyperboreis dono Iovis addita stellis.</a:t>
            </a:r>
            <a:endParaRPr lang="hr-HR" sz="2200" dirty="0"/>
          </a:p>
          <a:p>
            <a:pPr marL="1262063" indent="-274638">
              <a:buNone/>
            </a:pPr>
            <a:r>
              <a:rPr lang="hr-HR" sz="2200" b="1" i="1" u="sng" dirty="0"/>
              <a:t>At soror et coniux</a:t>
            </a:r>
            <a:r>
              <a:rPr lang="hr-HR" sz="2200" b="1" i="1" dirty="0"/>
              <a:t> </a:t>
            </a:r>
            <a:r>
              <a:rPr lang="hr-HR" sz="2200" i="1" dirty="0"/>
              <a:t>Iovis</a:t>
            </a:r>
            <a:r>
              <a:rPr lang="hr-HR" sz="2200" b="1" i="1" dirty="0"/>
              <a:t>, </a:t>
            </a:r>
            <a:r>
              <a:rPr lang="hr-HR" sz="2200" b="1" i="1" u="sng" dirty="0"/>
              <a:t>inter sidera pellex</a:t>
            </a:r>
            <a:endParaRPr lang="hr-HR" sz="2200" b="1" dirty="0"/>
          </a:p>
          <a:p>
            <a:pPr marL="1262063" indent="-274638">
              <a:buNone/>
            </a:pPr>
            <a:r>
              <a:rPr lang="hr-HR" sz="2200" i="1" dirty="0"/>
              <a:t>Quod niteat, maiore odio commota precatur</a:t>
            </a:r>
          </a:p>
          <a:p>
            <a:pPr marL="1262063" indent="-274638">
              <a:buNone/>
            </a:pPr>
            <a:r>
              <a:rPr lang="hr-HR" sz="2200" i="1" dirty="0"/>
              <a:t>Oceanum et Tethyn, </a:t>
            </a:r>
            <a:r>
              <a:rPr lang="hr-HR" sz="2200" b="1" i="1" u="sng" dirty="0"/>
              <a:t>septem prohibere triones</a:t>
            </a:r>
            <a:endParaRPr lang="hr-HR" sz="2200" b="1" dirty="0"/>
          </a:p>
          <a:p>
            <a:pPr marL="1262063" indent="-274638">
              <a:buNone/>
            </a:pPr>
            <a:r>
              <a:rPr lang="hr-HR" sz="2200" b="1" i="1" u="sng" dirty="0"/>
              <a:t>Gurgite caeruleo</a:t>
            </a:r>
            <a:r>
              <a:rPr lang="hr-HR" sz="2200" i="1" dirty="0"/>
              <a:t>, pelagoque repellere lenta</a:t>
            </a:r>
            <a:endParaRPr lang="hr-HR" sz="2200" dirty="0"/>
          </a:p>
          <a:p>
            <a:pPr marL="1262063" indent="-274638">
              <a:buNone/>
            </a:pPr>
            <a:r>
              <a:rPr lang="hr-HR" sz="2200" i="1" dirty="0"/>
              <a:t>Sidera, </a:t>
            </a:r>
            <a:r>
              <a:rPr lang="hr-HR" sz="2200" b="1" i="1" u="sng" dirty="0"/>
              <a:t>ne puro tingatur in aequore pellex</a:t>
            </a:r>
            <a:r>
              <a:rPr lang="hr-HR" sz="2200" i="1" u="sng" dirty="0"/>
              <a:t>.</a:t>
            </a:r>
            <a:endParaRPr lang="hr-HR" sz="2200" dirty="0"/>
          </a:p>
          <a:p>
            <a:pPr marL="1262063" indent="-274638">
              <a:buNone/>
            </a:pPr>
            <a:r>
              <a:rPr lang="hr-HR" sz="2200" dirty="0" smtClean="0"/>
              <a:t>						(</a:t>
            </a:r>
            <a:r>
              <a:rPr lang="hr-HR" sz="2200" dirty="0"/>
              <a:t>Jesseis, VIII,607-615</a:t>
            </a:r>
            <a:r>
              <a:rPr lang="hr-HR" sz="2200" dirty="0" smtClean="0"/>
              <a:t>)</a:t>
            </a:r>
            <a:endParaRPr lang="hr-HR" sz="2200" dirty="0"/>
          </a:p>
        </p:txBody>
      </p:sp>
      <p:sp>
        <p:nvSpPr>
          <p:cNvPr id="4" name="Rectangular Callout 3"/>
          <p:cNvSpPr/>
          <p:nvPr/>
        </p:nvSpPr>
        <p:spPr>
          <a:xfrm>
            <a:off x="6477000" y="533400"/>
            <a:ext cx="1752600" cy="1066800"/>
          </a:xfrm>
          <a:prstGeom prst="wedgeRectCallout">
            <a:avLst>
              <a:gd name="adj1" fmla="val -53131"/>
              <a:gd name="adj2" fmla="val 9787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Cf. Ov. </a:t>
            </a:r>
            <a:r>
              <a:rPr lang="hr-HR" i="1" dirty="0" smtClean="0">
                <a:solidFill>
                  <a:schemeClr val="tx1"/>
                </a:solidFill>
              </a:rPr>
              <a:t>Met. </a:t>
            </a:r>
            <a:r>
              <a:rPr lang="hr-HR" dirty="0" smtClean="0">
                <a:solidFill>
                  <a:schemeClr val="tx1"/>
                </a:solidFill>
              </a:rPr>
              <a:t>2, 516-517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5" name="Rectangular Callout 4"/>
          <p:cNvSpPr/>
          <p:nvPr/>
        </p:nvSpPr>
        <p:spPr>
          <a:xfrm>
            <a:off x="304800" y="1752600"/>
            <a:ext cx="914400" cy="841248"/>
          </a:xfrm>
          <a:prstGeom prst="wedgeRectCallout">
            <a:avLst>
              <a:gd name="adj1" fmla="val 79167"/>
              <a:gd name="adj2" fmla="val 14778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Verg. </a:t>
            </a:r>
            <a:r>
              <a:rPr lang="hr-HR" i="1" dirty="0" smtClean="0">
                <a:solidFill>
                  <a:schemeClr val="tx1"/>
                </a:solidFill>
              </a:rPr>
              <a:t>Aen. </a:t>
            </a:r>
            <a:r>
              <a:rPr lang="hr-HR" dirty="0" smtClean="0">
                <a:solidFill>
                  <a:schemeClr val="tx1"/>
                </a:solidFill>
              </a:rPr>
              <a:t>1, 47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6" name="Rectangular Callout 5"/>
          <p:cNvSpPr/>
          <p:nvPr/>
        </p:nvSpPr>
        <p:spPr>
          <a:xfrm>
            <a:off x="7239000" y="1981200"/>
            <a:ext cx="1752600" cy="1066800"/>
          </a:xfrm>
          <a:prstGeom prst="wedgeRectCallout">
            <a:avLst>
              <a:gd name="adj1" fmla="val -97023"/>
              <a:gd name="adj2" fmla="val 815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dirty="0" smtClean="0">
                <a:solidFill>
                  <a:schemeClr val="tx1"/>
                </a:solidFill>
              </a:rPr>
              <a:t>Ov. </a:t>
            </a:r>
            <a:r>
              <a:rPr lang="hr-HR" i="1" dirty="0" smtClean="0">
                <a:solidFill>
                  <a:schemeClr val="tx1"/>
                </a:solidFill>
              </a:rPr>
              <a:t>Met. </a:t>
            </a:r>
            <a:r>
              <a:rPr lang="hr-HR" dirty="0" smtClean="0">
                <a:solidFill>
                  <a:schemeClr val="tx1"/>
                </a:solidFill>
              </a:rPr>
              <a:t>2, 508-509</a:t>
            </a:r>
            <a:endParaRPr lang="hr-HR" dirty="0">
              <a:solidFill>
                <a:schemeClr val="tx1"/>
              </a:solidFill>
            </a:endParaRPr>
          </a:p>
        </p:txBody>
      </p:sp>
      <p:sp>
        <p:nvSpPr>
          <p:cNvPr id="8" name="Rectangular Callout 7"/>
          <p:cNvSpPr/>
          <p:nvPr/>
        </p:nvSpPr>
        <p:spPr>
          <a:xfrm>
            <a:off x="381000" y="5562600"/>
            <a:ext cx="7543800" cy="1295400"/>
          </a:xfrm>
          <a:prstGeom prst="wedgeRectCallout">
            <a:avLst>
              <a:gd name="adj1" fmla="val 6346"/>
              <a:gd name="adj2" fmla="val -141864"/>
            </a:avLst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b="1" i="1" u="sng" dirty="0" smtClean="0">
                <a:solidFill>
                  <a:schemeClr val="tx1"/>
                </a:solidFill>
              </a:rPr>
              <a:t>gurgite caeruleo Septem prohibete triones</a:t>
            </a:r>
            <a:r>
              <a:rPr lang="hr-HR" b="1" i="1" dirty="0" smtClean="0">
                <a:solidFill>
                  <a:schemeClr val="tx1"/>
                </a:solidFill>
              </a:rPr>
              <a:t> / sideraque in caelo stupri mercede recepta / pellite, </a:t>
            </a:r>
            <a:r>
              <a:rPr lang="hr-HR" b="1" i="1" u="sng" dirty="0" smtClean="0">
                <a:solidFill>
                  <a:schemeClr val="tx1"/>
                </a:solidFill>
              </a:rPr>
              <a:t>ne puro tingatur in aequore paelex</a:t>
            </a:r>
            <a:r>
              <a:rPr lang="hr-HR" b="1" i="1" dirty="0" smtClean="0">
                <a:solidFill>
                  <a:schemeClr val="tx1"/>
                </a:solidFill>
              </a:rPr>
              <a:t>.' </a:t>
            </a:r>
          </a:p>
          <a:p>
            <a:pPr algn="ctr"/>
            <a:r>
              <a:rPr lang="hr-HR" b="1" dirty="0" smtClean="0">
                <a:solidFill>
                  <a:schemeClr val="tx1"/>
                </a:solidFill>
              </a:rPr>
              <a:t>(Ov.</a:t>
            </a:r>
            <a:r>
              <a:rPr lang="hr-HR" b="1" i="1" dirty="0" smtClean="0">
                <a:solidFill>
                  <a:schemeClr val="tx1"/>
                </a:solidFill>
              </a:rPr>
              <a:t> Met.</a:t>
            </a:r>
            <a:r>
              <a:rPr lang="hr-HR" b="1" dirty="0" smtClean="0">
                <a:solidFill>
                  <a:schemeClr val="tx1"/>
                </a:solidFill>
              </a:rPr>
              <a:t> 2, 528-530)</a:t>
            </a:r>
            <a:endParaRPr lang="hr-HR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20638">
              <a:buNone/>
              <a:tabLst>
                <a:tab pos="4746625" algn="l"/>
              </a:tabLst>
            </a:pPr>
            <a:endParaRPr lang="hr-HR" sz="2200" dirty="0" smtClean="0"/>
          </a:p>
          <a:p>
            <a:pPr marL="0" indent="20638">
              <a:buNone/>
              <a:tabLst>
                <a:tab pos="4746625" algn="l"/>
              </a:tabLst>
            </a:pPr>
            <a:r>
              <a:rPr lang="hr-HR" sz="2200" dirty="0" smtClean="0"/>
              <a:t>felicem </a:t>
            </a:r>
            <a:r>
              <a:rPr lang="hr-HR" sz="2200" b="1" u="sng" dirty="0" smtClean="0"/>
              <a:t>Nioben</a:t>
            </a:r>
            <a:r>
              <a:rPr lang="hr-HR" sz="2200" dirty="0" smtClean="0"/>
              <a:t>, quamvis tot funera vidit, </a:t>
            </a:r>
            <a:br>
              <a:rPr lang="hr-HR" sz="2200" dirty="0" smtClean="0"/>
            </a:br>
            <a:r>
              <a:rPr lang="hr-HR" sz="2200" dirty="0" smtClean="0"/>
              <a:t>quae posuit sensum saxea facta malis! 				30</a:t>
            </a:r>
            <a:br>
              <a:rPr lang="hr-HR" sz="2200" dirty="0" smtClean="0"/>
            </a:br>
            <a:r>
              <a:rPr lang="hr-HR" sz="2200" b="1" u="sng" dirty="0" smtClean="0"/>
              <a:t>vos quoque</a:t>
            </a:r>
            <a:r>
              <a:rPr lang="hr-HR" sz="2200" b="1" dirty="0" smtClean="0"/>
              <a:t> </a:t>
            </a:r>
            <a:r>
              <a:rPr lang="hr-HR" sz="2200" dirty="0" smtClean="0"/>
              <a:t>felices, quarum clamantia fratrem </a:t>
            </a:r>
            <a:br>
              <a:rPr lang="hr-HR" sz="2200" dirty="0" smtClean="0"/>
            </a:br>
            <a:r>
              <a:rPr lang="hr-HR" sz="2200" dirty="0" smtClean="0"/>
              <a:t>cortice velavit populus ora novo! </a:t>
            </a:r>
            <a:br>
              <a:rPr lang="hr-HR" sz="2200" dirty="0" smtClean="0"/>
            </a:br>
            <a:r>
              <a:rPr lang="hr-HR" sz="2200" dirty="0" smtClean="0"/>
              <a:t>ille ego sum, lignum qui non admittar in ullum: </a:t>
            </a:r>
            <a:br>
              <a:rPr lang="hr-HR" sz="2200" dirty="0" smtClean="0"/>
            </a:br>
            <a:r>
              <a:rPr lang="hr-HR" sz="2200" dirty="0" smtClean="0"/>
              <a:t>ille ego sum, frustra qui lapis esse velim. </a:t>
            </a:r>
            <a:br>
              <a:rPr lang="hr-HR" sz="2200" dirty="0" smtClean="0"/>
            </a:br>
            <a:r>
              <a:rPr lang="hr-HR" sz="2200" dirty="0" smtClean="0"/>
              <a:t>ipsa </a:t>
            </a:r>
            <a:r>
              <a:rPr lang="hr-HR" sz="2200" b="1" u="sng" dirty="0" smtClean="0"/>
              <a:t>Medusa</a:t>
            </a:r>
            <a:r>
              <a:rPr lang="hr-HR" sz="2200" dirty="0" smtClean="0"/>
              <a:t> oculis veniat licet obvia nostris, 			35</a:t>
            </a:r>
            <a:br>
              <a:rPr lang="hr-HR" sz="2200" dirty="0" smtClean="0"/>
            </a:br>
            <a:r>
              <a:rPr lang="hr-HR" sz="2200" dirty="0" smtClean="0"/>
              <a:t>amittet vires ipsa Medusa suas. </a:t>
            </a:r>
          </a:p>
          <a:p>
            <a:pPr marL="0" indent="20638">
              <a:buNone/>
            </a:pPr>
            <a:r>
              <a:rPr lang="hr-HR" sz="2200" dirty="0" smtClean="0"/>
              <a:t>						</a:t>
            </a:r>
            <a:r>
              <a:rPr lang="hr-HR" sz="2200" b="1" dirty="0" smtClean="0"/>
              <a:t>(Ov. Ex. P. 1,2,25-36)</a:t>
            </a:r>
            <a:endParaRPr lang="hr-HR" sz="2200" b="1" dirty="0" smtClean="0">
              <a:hlinkClick r:id="rId2"/>
            </a:endParaRPr>
          </a:p>
          <a:p>
            <a:endParaRPr lang="hr-HR" sz="2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hr-HR" sz="2800" dirty="0" smtClean="0"/>
              <a:t>Inclyta Pannonium resonat tua </a:t>
            </a:r>
            <a:r>
              <a:rPr lang="hr-HR" sz="2800" b="1" dirty="0" smtClean="0"/>
              <a:t>fama per orbem </a:t>
            </a:r>
            <a:r>
              <a:rPr lang="hr-HR" sz="2800" dirty="0" smtClean="0"/>
              <a:t>								(Ritt. VII, 50,3)</a:t>
            </a:r>
            <a:br>
              <a:rPr lang="hr-HR" sz="2800" dirty="0" smtClean="0"/>
            </a:br>
            <a:endParaRPr lang="hr-HR" sz="2800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 bwMode="auto">
          <a:xfrm>
            <a:off x="1343025" y="1920081"/>
            <a:ext cx="6457950" cy="3886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hr-HR" sz="2800" b="1" dirty="0" smtClean="0"/>
              <a:t>Auricomi Solis</a:t>
            </a:r>
            <a:r>
              <a:rPr lang="hr-HR" sz="2800" dirty="0" smtClean="0"/>
              <a:t> naturam imitaris et ipse, 	</a:t>
            </a:r>
            <a:br>
              <a:rPr lang="hr-HR" sz="2800" dirty="0" smtClean="0"/>
            </a:br>
            <a:r>
              <a:rPr lang="hr-HR" sz="2800" dirty="0" smtClean="0"/>
              <a:t>Qui minùs, assurgens altiùs, umbrat humum. (Ritt. I, 15,15-16)</a:t>
            </a:r>
            <a:br>
              <a:rPr lang="hr-HR" sz="2800" dirty="0" smtClean="0"/>
            </a:br>
            <a:endParaRPr lang="hr-HR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4830763"/>
          </a:xfrm>
        </p:spPr>
        <p:txBody>
          <a:bodyPr/>
          <a:lstStyle/>
          <a:p>
            <a:endParaRPr lang="hr-HR" dirty="0" smtClean="0"/>
          </a:p>
          <a:p>
            <a:pPr>
              <a:buNone/>
            </a:pPr>
            <a:endParaRPr lang="hr-HR" dirty="0"/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1600200"/>
            <a:ext cx="8458199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ounded Rectangle 4"/>
          <p:cNvSpPr/>
          <p:nvPr/>
        </p:nvSpPr>
        <p:spPr>
          <a:xfrm>
            <a:off x="533400" y="2514600"/>
            <a:ext cx="6934200" cy="533400"/>
          </a:xfrm>
          <a:prstGeom prst="roundRect">
            <a:avLst/>
          </a:prstGeom>
          <a:solidFill>
            <a:srgbClr val="FFC0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6" name="Rounded Rectangle 5"/>
          <p:cNvSpPr/>
          <p:nvPr/>
        </p:nvSpPr>
        <p:spPr>
          <a:xfrm>
            <a:off x="304800" y="4800600"/>
            <a:ext cx="7924800" cy="685800"/>
          </a:xfrm>
          <a:prstGeom prst="roundRect">
            <a:avLst/>
          </a:prstGeom>
          <a:solidFill>
            <a:srgbClr val="FFC0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7" name="Rounded Rectangle 6"/>
          <p:cNvSpPr/>
          <p:nvPr/>
        </p:nvSpPr>
        <p:spPr>
          <a:xfrm>
            <a:off x="381000" y="5486400"/>
            <a:ext cx="7924800" cy="685800"/>
          </a:xfrm>
          <a:prstGeom prst="roundRect">
            <a:avLst/>
          </a:prstGeom>
          <a:solidFill>
            <a:srgbClr val="FFC000">
              <a:alpha val="5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9" name="Oval 8"/>
          <p:cNvSpPr/>
          <p:nvPr/>
        </p:nvSpPr>
        <p:spPr>
          <a:xfrm>
            <a:off x="3733800" y="3048000"/>
            <a:ext cx="1676400" cy="609600"/>
          </a:xfrm>
          <a:prstGeom prst="ellipse">
            <a:avLst/>
          </a:prstGeom>
          <a:solidFill>
            <a:srgbClr val="FF0000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11" name="Oval Callout 10"/>
          <p:cNvSpPr/>
          <p:nvPr/>
        </p:nvSpPr>
        <p:spPr>
          <a:xfrm>
            <a:off x="6096000" y="1295400"/>
            <a:ext cx="2438400" cy="838200"/>
          </a:xfrm>
          <a:prstGeom prst="wedgeEllipseCallout">
            <a:avLst>
              <a:gd name="adj1" fmla="val -99207"/>
              <a:gd name="adj2" fmla="val 16908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r-HR" b="1" dirty="0" smtClean="0">
                <a:solidFill>
                  <a:schemeClr val="tx1"/>
                </a:solidFill>
              </a:rPr>
              <a:t>(auricomus)</a:t>
            </a:r>
            <a:endParaRPr lang="hr-HR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just"/>
            <a:r>
              <a:rPr lang="hr-HR" sz="1800" b="1" u="sng" dirty="0" smtClean="0"/>
              <a:t>CroALa</a:t>
            </a:r>
            <a:r>
              <a:rPr lang="hr-HR" sz="1800" dirty="0" smtClean="0"/>
              <a:t>: 18 pojavnica za auricom* u poeziji, od toga se na sunce odnosi 7:  1x J. Bunić, 2x I. Đurđević, 1x Zamanja, 2xKunić; 1x V. Getaldić. </a:t>
            </a:r>
            <a:endParaRPr lang="hr-HR" sz="1800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1600200"/>
            <a:ext cx="8610599" cy="4571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hr-HR" sz="2400" dirty="0"/>
              <a:t>Luna quater </a:t>
            </a:r>
            <a:r>
              <a:rPr lang="hr-HR" sz="2400" b="1" u="sng" dirty="0"/>
              <a:t>nitidum caput </a:t>
            </a:r>
            <a:r>
              <a:rPr lang="hr-HR" sz="2400" dirty="0"/>
              <a:t> extulit orbe repleto, </a:t>
            </a:r>
            <a:r>
              <a:rPr lang="hr-HR" sz="2400" dirty="0" smtClean="0"/>
              <a:t>(Ritt. 1</a:t>
            </a:r>
            <a:r>
              <a:rPr lang="hr-HR" sz="2400" dirty="0"/>
              <a:t>, 7, 3)</a:t>
            </a:r>
          </a:p>
          <a:p>
            <a:pPr>
              <a:buNone/>
            </a:pPr>
            <a:r>
              <a:rPr lang="hr-HR" sz="2400" dirty="0"/>
              <a:t> </a:t>
            </a:r>
          </a:p>
          <a:p>
            <a:pPr>
              <a:buNone/>
            </a:pPr>
            <a:r>
              <a:rPr lang="hr-HR" sz="2400" u="sng" dirty="0">
                <a:solidFill>
                  <a:srgbClr val="FFC000"/>
                </a:solidFill>
                <a:hlinkClick r:id="rId2" tooltip="Ouidius, metamorphoses"/>
              </a:rPr>
              <a:t>OVID. met. 15, 30</a:t>
            </a:r>
            <a:endParaRPr lang="hr-HR" sz="2400" dirty="0">
              <a:solidFill>
                <a:srgbClr val="FFC000"/>
              </a:solidFill>
            </a:endParaRPr>
          </a:p>
          <a:p>
            <a:pPr>
              <a:buNone/>
            </a:pPr>
            <a:r>
              <a:rPr lang="hr-HR" sz="2400" dirty="0"/>
              <a:t>Candidus Oceano </a:t>
            </a:r>
            <a:r>
              <a:rPr lang="hr-HR" sz="2400" b="1" dirty="0"/>
              <a:t>nitidum caput </a:t>
            </a:r>
            <a:r>
              <a:rPr lang="hr-HR" sz="2400" dirty="0"/>
              <a:t>abdiderat Sol, </a:t>
            </a:r>
          </a:p>
          <a:p>
            <a:pPr>
              <a:buNone/>
            </a:pPr>
            <a:r>
              <a:rPr lang="hr-HR" sz="2400" u="sng" dirty="0">
                <a:hlinkClick r:id="rId3" tooltip="Ouidius, metamorphoses"/>
              </a:rPr>
              <a:t>OVID. met. 13, 838</a:t>
            </a:r>
            <a:r>
              <a:rPr lang="hr-HR" sz="2400" dirty="0"/>
              <a:t>; </a:t>
            </a:r>
          </a:p>
          <a:p>
            <a:pPr>
              <a:buNone/>
            </a:pPr>
            <a:r>
              <a:rPr lang="hr-HR" sz="2400" dirty="0"/>
              <a:t>Iam modo caeruleo </a:t>
            </a:r>
            <a:r>
              <a:rPr lang="hr-HR" sz="2400" b="1" dirty="0"/>
              <a:t>nitidum caput </a:t>
            </a:r>
            <a:r>
              <a:rPr lang="hr-HR" sz="2400" dirty="0"/>
              <a:t>exsere ponto, </a:t>
            </a:r>
          </a:p>
          <a:p>
            <a:pPr>
              <a:buNone/>
            </a:pPr>
            <a:endParaRPr lang="hr-HR" sz="2400" dirty="0"/>
          </a:p>
          <a:p>
            <a:pPr>
              <a:buNone/>
            </a:pPr>
            <a:r>
              <a:rPr lang="hr-HR" sz="2400" dirty="0"/>
              <a:t> </a:t>
            </a:r>
          </a:p>
          <a:p>
            <a:endParaRPr lang="hr-H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609600"/>
          </a:xfrm>
        </p:spPr>
        <p:txBody>
          <a:bodyPr>
            <a:normAutofit/>
          </a:bodyPr>
          <a:lstStyle/>
          <a:p>
            <a:r>
              <a:rPr lang="hr-HR" sz="1600" dirty="0" smtClean="0"/>
              <a:t>Clausulae repetitae Ovidianae quae repetuntur etiam in epistolis Pauli Ritter (1652–1713) (1)</a:t>
            </a:r>
            <a:endParaRPr lang="hr-HR" sz="1600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04800" y="762000"/>
            <a:ext cx="8610600" cy="5364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Foundry">
      <a:dk1>
        <a:sysClr val="windowText" lastClr="000000"/>
      </a:dk1>
      <a:lt1>
        <a:sysClr val="window" lastClr="FFFFFF"/>
      </a:lt1>
      <a:dk2>
        <a:srgbClr val="676A55"/>
      </a:dk2>
      <a:lt2>
        <a:srgbClr val="EAEBDE"/>
      </a:lt2>
      <a:accent1>
        <a:srgbClr val="72A376"/>
      </a:accent1>
      <a:accent2>
        <a:srgbClr val="B0CCB0"/>
      </a:accent2>
      <a:accent3>
        <a:srgbClr val="A8CDD7"/>
      </a:accent3>
      <a:accent4>
        <a:srgbClr val="C0BEAF"/>
      </a:accent4>
      <a:accent5>
        <a:srgbClr val="CEC597"/>
      </a:accent5>
      <a:accent6>
        <a:srgbClr val="E8B7B7"/>
      </a:accent6>
      <a:hlink>
        <a:srgbClr val="DB5353"/>
      </a:hlink>
      <a:folHlink>
        <a:srgbClr val="90363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421</TotalTime>
  <Words>405</Words>
  <Application>Microsoft Office PowerPoint</Application>
  <PresentationFormat>On-screen Show (4:3)</PresentationFormat>
  <Paragraphs>68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 Novolatinska pjesnička poslanica u raljama života:  Apparatus fontium uz stihovani epistolarij Pavla Rittera Vitezovića (1652-1713) </vt:lpstr>
      <vt:lpstr> </vt:lpstr>
      <vt:lpstr>Slide 3</vt:lpstr>
      <vt:lpstr>Slide 4</vt:lpstr>
      <vt:lpstr>Inclyta Pannonium resonat tua fama per orbem         (Ritt. VII, 50,3) </vt:lpstr>
      <vt:lpstr>Auricomi Solis naturam imitaris et ipse,   Qui minùs, assurgens altiùs, umbrat humum. (Ritt. I, 15,15-16) </vt:lpstr>
      <vt:lpstr>CroALa: 18 pojavnica za auricom* u poeziji, od toga se na sunce odnosi 7:  1x J. Bunić, 2x I. Đurđević, 1x Zamanja, 2xKunić; 1x V. Getaldić. </vt:lpstr>
      <vt:lpstr>Slide 8</vt:lpstr>
      <vt:lpstr>Clausulae repetitae Ovidianae quae repetuntur etiam in epistolis Pauli Ritter (1652–1713) (1)</vt:lpstr>
      <vt:lpstr>Clausulae repetitae Ovidianae quae repetuntur etiam in epistolis Pauli Ritter (1652–1713) (2)</vt:lpstr>
      <vt:lpstr>Slide 11</vt:lpstr>
      <vt:lpstr>Clausulae duorum verborum Ovidianae, longissimae, quae occurrunt etiam in epistolis Ritteri Vitezović (1652–1713). Sunt litteris plus quam 14, et numero 15.</vt:lpstr>
      <vt:lpstr>Slide 13</vt:lpstr>
      <vt:lpstr>Slide 14</vt:lpstr>
      <vt:lpstr>Fragmenta poetarum veterorum recentiorumque, ponderosioribus metris,  cum laudi, tum vituperio inservituris, necnon intermixtis apophtegmatibus, axiomatibus .. sententiis ... per alphabeticos titulos in ordinem disposita, pro erudita legentium utilitate ... a Josepho Ernesto Barisien, Bohemo Pragensi ... Pragae, 1747.</vt:lpstr>
      <vt:lpstr>Epitomes delictorum, in quibus aperta, vel occulta invocatio daemonis intervenit, libri IV  ... authore licenciato Don Francisco Torreblanca Villalpando (Sevilla, 1618)</vt:lpstr>
      <vt:lpstr>Disquisitio historico-politica de regno Hungariae  ... quam publicae et amicabili censurae aubjicit author Martinus Schödel, Posonio-Hungarus  (Strasbourg, 1629)</vt:lpstr>
      <vt:lpstr>Slide 18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Novolatinska pjesnička poslanica u raljama života:  Apparatus fontium uz stihovani epistolarij Pavla Rittera Vitezovića (1652-1713) </dc:title>
  <dc:creator>Gorana</dc:creator>
  <cp:lastModifiedBy>Gorana</cp:lastModifiedBy>
  <cp:revision>9</cp:revision>
  <dcterms:created xsi:type="dcterms:W3CDTF">2006-08-16T00:00:00Z</dcterms:created>
  <dcterms:modified xsi:type="dcterms:W3CDTF">2016-04-15T11:18:11Z</dcterms:modified>
</cp:coreProperties>
</file>

<file path=docProps/thumbnail.jpeg>
</file>